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F4E"/>
    <a:srgbClr val="734D7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7F2BE-8AD0-4ADD-AE98-F8741D3C3CDE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2BF0F-AA3B-4492-BC75-4FA3E33AD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662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49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1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51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2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86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02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73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64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1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8FD2-5E7C-4000-8AAE-7460F9D4F4FD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17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8FD2-5E7C-4000-8AAE-7460F9D4F4FD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64654-A7E6-4C3F-8622-622B2482C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21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90793" y="65101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626557"/>
              </p:ext>
            </p:extLst>
          </p:nvPr>
        </p:nvGraphicFramePr>
        <p:xfrm>
          <a:off x="5077455" y="5953736"/>
          <a:ext cx="2013527" cy="298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Точечный рисунок" r:id="rId3" imgW="4312381" imgH="632515" progId="Paint.Picture">
                  <p:embed/>
                </p:oleObj>
              </mc:Choice>
              <mc:Fallback>
                <p:oleObj name="Точечный рисунок" r:id="rId3" imgW="4312381" imgH="632515" progId="Paint.Picture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455" y="5953736"/>
                        <a:ext cx="2013527" cy="2981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59522" y="833612"/>
            <a:ext cx="9727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Анкета кандидата в дилеры</a:t>
            </a:r>
            <a:endParaRPr lang="ru-RU" sz="48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1175" y="2424123"/>
            <a:ext cx="8332314" cy="1956686"/>
          </a:xfrm>
          <a:prstGeom prst="rect">
            <a:avLst/>
          </a:prstGeom>
          <a:solidFill>
            <a:srgbClr val="362F4E"/>
          </a:solidFill>
        </p:spPr>
      </p:pic>
    </p:spTree>
    <p:extLst>
      <p:ext uri="{BB962C8B-B14F-4D97-AF65-F5344CB8AC3E}">
        <p14:creationId xmlns:p14="http://schemas.microsoft.com/office/powerpoint/2010/main" val="750801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875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генерального плана территории дилерского центра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1852" y="5862601"/>
            <a:ext cx="949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* Необходимо так же обозначить въезды/выезды на территорию, клиентские и сервисные парковки </a:t>
            </a:r>
            <a:endParaRPr lang="ru-RU" sz="1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755959" y="65116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95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875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Функциональная планировка дилерского центра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49234" y="5633510"/>
            <a:ext cx="949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* Необходимо указать планировку шоу-</a:t>
            </a:r>
            <a:r>
              <a:rPr lang="ru-RU" sz="1600" i="1" dirty="0" err="1" smtClean="0"/>
              <a:t>рума</a:t>
            </a:r>
            <a:r>
              <a:rPr lang="ru-RU" sz="1600" i="1" dirty="0" smtClean="0"/>
              <a:t> и зоны СТО со всеми вспомогательными помещениями</a:t>
            </a:r>
            <a:endParaRPr lang="ru-RU" sz="1600" i="1" dirty="0"/>
          </a:p>
        </p:txBody>
      </p:sp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D3140ADE-D4E0-DD62-636C-6D2DA5580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064875"/>
              </p:ext>
            </p:extLst>
          </p:nvPr>
        </p:nvGraphicFramePr>
        <p:xfrm>
          <a:off x="417659" y="1764100"/>
          <a:ext cx="3898307" cy="3329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6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9932">
                <a:tc>
                  <a:txBody>
                    <a:bodyPr/>
                    <a:lstStyle/>
                    <a:p>
                      <a:pPr marL="90805" marR="22415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spc="-1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Шоу</a:t>
                      </a:r>
                      <a:r>
                        <a:rPr lang="ru-RU" sz="1400" spc="-1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-</a:t>
                      </a:r>
                      <a:r>
                        <a:rPr sz="1400" spc="-1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рум</a:t>
                      </a:r>
                      <a:r>
                        <a:rPr lang="ru-RU" sz="1400" spc="-1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</a:t>
                      </a:r>
                      <a:endParaRPr lang="ru-RU" sz="1400" spc="-1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 marL="90805" marR="22415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spc="-5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sz="14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</a:t>
                      </a:r>
                      <a:r>
                        <a:rPr sz="1400" spc="-5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з</a:t>
                      </a:r>
                      <a:r>
                        <a:rPr sz="14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мер</a:t>
                      </a:r>
                      <a:r>
                        <a:rPr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Длина</a:t>
                      </a:r>
                      <a:r>
                        <a:rPr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*</a:t>
                      </a:r>
                      <a:r>
                        <a:rPr sz="1400" spc="-5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sz="1400" spc="-5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49107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м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(m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T="34290" marB="34290" anchor="ctr" horzOverflow="overflow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932">
                <a:tc>
                  <a:txBody>
                    <a:bodyPr/>
                    <a:lstStyle/>
                    <a:p>
                      <a:pPr marL="90805" marR="1498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Слеса</a:t>
                      </a:r>
                      <a:r>
                        <a:rPr sz="140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</a:t>
                      </a:r>
                      <a:r>
                        <a:rPr sz="1400" spc="-1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н</a:t>
                      </a:r>
                      <a:r>
                        <a:rPr sz="140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ый</a:t>
                      </a:r>
                      <a:r>
                        <a:rPr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5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ц</a:t>
                      </a:r>
                      <a:r>
                        <a:rPr sz="14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ех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90805" marR="1498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spc="-5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 </a:t>
                      </a: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Длина</a:t>
                      </a:r>
                      <a:r>
                        <a:rPr sz="1400" spc="1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*</a:t>
                      </a: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sz="1400" spc="-5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49107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м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</a:t>
                      </a:r>
                      <a:endParaRPr kumimoji="0" lang="ru-RU" sz="1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(m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T="34290" marB="34290" anchor="ctr" horzOverflow="overflow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933">
                <a:tc>
                  <a:txBody>
                    <a:bodyPr/>
                    <a:lstStyle/>
                    <a:p>
                      <a:pPr marL="90805" marR="168275">
                        <a:lnSpc>
                          <a:spcPct val="110100"/>
                        </a:lnSpc>
                        <a:spcBef>
                          <a:spcPts val="145"/>
                        </a:spcBef>
                      </a:pPr>
                      <a:r>
                        <a:rPr sz="1400" spc="-1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Кузовной</a:t>
                      </a:r>
                      <a:r>
                        <a:rPr sz="1400" spc="-1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цех</a:t>
                      </a:r>
                      <a:r>
                        <a:rPr lang="ru-RU" sz="1400" spc="-5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</a:t>
                      </a:r>
                      <a:r>
                        <a:rPr sz="1400" spc="-5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 marL="90805" marR="168275">
                        <a:lnSpc>
                          <a:spcPct val="110100"/>
                        </a:lnSpc>
                        <a:spcBef>
                          <a:spcPts val="145"/>
                        </a:spcBef>
                      </a:pPr>
                      <a:r>
                        <a:rPr sz="1400" spc="-5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Длина</a:t>
                      </a:r>
                      <a:r>
                        <a:rPr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*</a:t>
                      </a:r>
                      <a:r>
                        <a:rPr sz="1400" spc="-5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sz="1400" spc="-5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24553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м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(m x m)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T="34290" marB="34290" anchor="ctr" horzOverflow="overflow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55959" y="65116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51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875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Существующий вид дилерского центра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61256" y="1158240"/>
            <a:ext cx="4967577" cy="266832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61256" y="4010848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32911" y="1158239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32911" y="4010848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86608" y="2030737"/>
            <a:ext cx="2295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асад полностью с захватом проезжей части панорамный вид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6991" y="2032327"/>
            <a:ext cx="229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асад полностью близко фронтальный вид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86608" y="5011905"/>
            <a:ext cx="2295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асад полностью близко 3/4 вид слева 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6991" y="5011904"/>
            <a:ext cx="2411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асад полностью близко 3/4 вид справа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80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875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Существующий вид дилерского центра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61256" y="1158240"/>
            <a:ext cx="4967577" cy="266832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61256" y="4010848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32911" y="1158239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32911" y="4010848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86608" y="2030737"/>
            <a:ext cx="2295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ш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оу-</a:t>
            </a: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рум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полностью панорамный вид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86608" y="5011905"/>
            <a:ext cx="229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ш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оу-</a:t>
            </a: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рум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полностью вид от входной группы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6538" y="5025311"/>
            <a:ext cx="3048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ш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оу-</a:t>
            </a: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рум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полностью панорамный вид с второго этажа (если применимо)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82948" y="2030736"/>
            <a:ext cx="229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ш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оу-</a:t>
            </a:r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рум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полностью панорамный вид другой ракурс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8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875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Существующий вид дилерского центра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00296" y="966651"/>
            <a:ext cx="4967577" cy="266832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00296" y="3819259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71951" y="966650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71951" y="3819259"/>
            <a:ext cx="4967577" cy="26484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25647" y="1967707"/>
            <a:ext cx="2295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она СТО полностью панорамный вид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5647" y="4898693"/>
            <a:ext cx="2295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клад з/ч полностью панорамный вид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45578" y="4833722"/>
            <a:ext cx="3048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узовной участок полностью панорамный вид (если применимо)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1988" y="1839147"/>
            <a:ext cx="229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она СТО полностью панорамный вид другой ракурс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55959" y="65116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53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2767" y="2891245"/>
            <a:ext cx="9727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СПАСИБО!</a:t>
            </a:r>
            <a:endParaRPr lang="ru-RU" sz="48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5959" y="65116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13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 компании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972194"/>
              </p:ext>
            </p:extLst>
          </p:nvPr>
        </p:nvGraphicFramePr>
        <p:xfrm>
          <a:off x="807072" y="1024366"/>
          <a:ext cx="10524562" cy="5257802"/>
        </p:xfrm>
        <a:graphic>
          <a:graphicData uri="http://schemas.openxmlformats.org/drawingml/2006/table">
            <a:tbl>
              <a:tblPr/>
              <a:tblGrid>
                <a:gridCol w="2851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10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Контактная информация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Юридическое наименование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ИНН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Юридический адрес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163780"/>
                  </a:ext>
                </a:extLst>
              </a:tr>
              <a:tr h="719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Фактический адрес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Торговое название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303976"/>
                  </a:ext>
                </a:extLst>
              </a:tr>
              <a:tr h="12502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Контакты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24742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55959" y="65116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49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об учредителях компании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Group 264">
            <a:extLst>
              <a:ext uri="{FF2B5EF4-FFF2-40B4-BE49-F238E27FC236}">
                <a16:creationId xmlns:a16="http://schemas.microsoft.com/office/drawing/2014/main" id="{11352720-D7B6-0EE6-648B-424ED2F57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869417"/>
              </p:ext>
            </p:extLst>
          </p:nvPr>
        </p:nvGraphicFramePr>
        <p:xfrm>
          <a:off x="600891" y="1210713"/>
          <a:ext cx="11059885" cy="2331029"/>
        </p:xfrm>
        <a:graphic>
          <a:graphicData uri="http://schemas.openxmlformats.org/drawingml/2006/table">
            <a:tbl>
              <a:tblPr/>
              <a:tblGrid>
                <a:gridCol w="2969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1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8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43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Учредители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ФИО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Дата рождения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Сумма уставного капитала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1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Доля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Group 264">
            <a:extLst>
              <a:ext uri="{FF2B5EF4-FFF2-40B4-BE49-F238E27FC236}">
                <a16:creationId xmlns:a16="http://schemas.microsoft.com/office/drawing/2014/main" id="{11352720-D7B6-0EE6-648B-424ED2F57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946185"/>
              </p:ext>
            </p:extLst>
          </p:nvPr>
        </p:nvGraphicFramePr>
        <p:xfrm>
          <a:off x="600890" y="4003406"/>
          <a:ext cx="11059885" cy="1899887"/>
        </p:xfrm>
        <a:graphic>
          <a:graphicData uri="http://schemas.openxmlformats.org/drawingml/2006/table">
            <a:tbl>
              <a:tblPr/>
              <a:tblGrid>
                <a:gridCol w="2969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1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8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43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Руководители</a:t>
                      </a:r>
                      <a:endParaRPr kumimoji="0" lang="ru-RU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Должность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ФИО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Контакты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55959" y="65116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41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06">
            <a:extLst>
              <a:ext uri="{FF2B5EF4-FFF2-40B4-BE49-F238E27FC236}">
                <a16:creationId xmlns:a16="http://schemas.microsoft.com/office/drawing/2014/main" id="{EA93DD93-4A6C-552E-E0B8-5D5D0005E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623412"/>
              </p:ext>
            </p:extLst>
          </p:nvPr>
        </p:nvGraphicFramePr>
        <p:xfrm>
          <a:off x="586935" y="898373"/>
          <a:ext cx="10315298" cy="5598425"/>
        </p:xfrm>
        <a:graphic>
          <a:graphicData uri="http://schemas.openxmlformats.org/drawingml/2006/table">
            <a:tbl>
              <a:tblPr/>
              <a:tblGrid>
                <a:gridCol w="3567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672">
                  <a:extLst>
                    <a:ext uri="{9D8B030D-6E8A-4147-A177-3AD203B41FA5}">
                      <a16:colId xmlns:a16="http://schemas.microsoft.com/office/drawing/2014/main" val="315992180"/>
                    </a:ext>
                  </a:extLst>
                </a:gridCol>
                <a:gridCol w="1670859">
                  <a:extLst>
                    <a:ext uri="{9D8B030D-6E8A-4147-A177-3AD203B41FA5}">
                      <a16:colId xmlns:a16="http://schemas.microsoft.com/office/drawing/2014/main" val="2832065359"/>
                    </a:ext>
                  </a:extLst>
                </a:gridCol>
                <a:gridCol w="1625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1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Бренды в портфолио кандидата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110863" marR="110863" marT="41573" marB="4157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altLang="ko-K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altLang="ko-K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altLang="ko-K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Начало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деятельности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ru-RU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ru-RU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ru-RU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Площадь шоурума/ сервиса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Тип дилерского центра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(монобренд / мультибренд)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Продажи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шт.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Продажи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3, </a:t>
                      </a: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шт.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Продажи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4 </a:t>
                      </a: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(прогноз),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шт</a:t>
                      </a: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.</a:t>
                      </a:r>
                      <a:endParaRPr kumimoji="0" lang="ko-K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Modern H Medium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Кол-во сотрудников в </a:t>
                      </a: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2024 г. 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ctic Sans"/>
                        <a:ea typeface="Modern H Medium" pitchFamily="34" charset="-128"/>
                        <a:cs typeface="가는각진제목체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Наличие инвестиционных обязательств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0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Фото фасада дилерского центра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10863" marR="110863" marT="0" marB="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가는각진제목체"/>
                      </a:endParaRPr>
                    </a:p>
                  </a:txBody>
                  <a:tcPr marL="110863" marR="1108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по существующему бизнесу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55959" y="65116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349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16">
            <a:extLst>
              <a:ext uri="{FF2B5EF4-FFF2-40B4-BE49-F238E27FC236}">
                <a16:creationId xmlns:a16="http://schemas.microsoft.com/office/drawing/2014/main" id="{9875AFB2-E36A-F2F5-4860-D42F93E2A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624059"/>
              </p:ext>
            </p:extLst>
          </p:nvPr>
        </p:nvGraphicFramePr>
        <p:xfrm>
          <a:off x="877294" y="1418860"/>
          <a:ext cx="10223194" cy="4112481"/>
        </p:xfrm>
        <a:graphic>
          <a:graphicData uri="http://schemas.openxmlformats.org/drawingml/2006/table">
            <a:tbl>
              <a:tblPr/>
              <a:tblGrid>
                <a:gridCol w="3023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5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4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390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План продаж новых 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автомобилей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KGM</a:t>
                      </a:r>
                      <a:endParaRPr kumimoji="0" lang="ru-RU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Период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2025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г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г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г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Tivoli</a:t>
                      </a:r>
                      <a:endParaRPr lang="zh-CN" altLang="en-US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656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Korando</a:t>
                      </a:r>
                      <a:endParaRPr lang="zh-CN" altLang="en-US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724085"/>
                  </a:ext>
                </a:extLst>
              </a:tr>
              <a:tr h="55968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Torres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68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Rexton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продаж автомобилей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55959" y="65116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14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594646"/>
              </p:ext>
            </p:extLst>
          </p:nvPr>
        </p:nvGraphicFramePr>
        <p:xfrm>
          <a:off x="400594" y="895352"/>
          <a:ext cx="11233151" cy="5393392"/>
        </p:xfrm>
        <a:graphic>
          <a:graphicData uri="http://schemas.openxmlformats.org/drawingml/2006/table">
            <a:tbl>
              <a:tblPr/>
              <a:tblGrid>
                <a:gridCol w="124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4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1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Формат организации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здания</a:t>
                      </a:r>
                      <a:endParaRPr kumimoji="0" lang="ru-RU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2F4E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Строительство / реконструкция /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62F4E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ребрендинг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62F4E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Тип дилерского центра </a:t>
                      </a:r>
                      <a:r>
                        <a:rPr kumimoji="0" 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(нужное подчеркнуть)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62F4E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2F4E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Моно-бренд / Мульти-бренд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62F4E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Данные по помещению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3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Адрес центра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Статус собственности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Размер земельного участка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Шоурум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Длина Х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Слесарный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цех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Длина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Х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Склад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Длина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Х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41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Наличие коммуникаций (электричество, вода, отопление)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0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Срок готовности к запуску центра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по предлагаемому объекту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55959" y="65116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79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591911"/>
              </p:ext>
            </p:extLst>
          </p:nvPr>
        </p:nvGraphicFramePr>
        <p:xfrm>
          <a:off x="484647" y="1091253"/>
          <a:ext cx="11205920" cy="4541546"/>
        </p:xfrm>
        <a:graphic>
          <a:graphicData uri="http://schemas.openxmlformats.org/drawingml/2006/table">
            <a:tbl>
              <a:tblPr/>
              <a:tblGrid>
                <a:gridCol w="620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7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63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Сроки и этапы 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запуска дилерского центра</a:t>
                      </a:r>
                      <a:endParaRPr kumimoji="0" lang="ru-RU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4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ЭТАПЫ: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Начало этапа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Завершение этапа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Проектирование/получение разрешительной документации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44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Земельные работы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6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Фундаментальные работы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6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Закрытие теплового контура задания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6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Возведение внутренних стен и перегородок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6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Проведение внутренних отделочных работ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6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Готовность к техническому аудиту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6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Начало операционной деятельности центра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2F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по запуску дилерского центра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55959" y="65116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4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Расположение объекта на карте города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1851" y="6107667"/>
            <a:ext cx="949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* Необходимо </a:t>
            </a:r>
            <a:r>
              <a:rPr lang="ru-RU" sz="1600" i="1" dirty="0" smtClean="0"/>
              <a:t>отметить</a:t>
            </a:r>
            <a:r>
              <a:rPr lang="ru-RU" i="1" dirty="0" smtClean="0"/>
              <a:t> дилерские центры других брендов 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755959" y="65116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8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4" y="287383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62F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Расположение объекта на карте района</a:t>
            </a:r>
            <a:endParaRPr lang="ru-RU" sz="2400" dirty="0">
              <a:solidFill>
                <a:srgbClr val="362F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594" y="749048"/>
            <a:ext cx="11337519" cy="0"/>
          </a:xfrm>
          <a:prstGeom prst="line">
            <a:avLst/>
          </a:prstGeom>
          <a:ln w="22225">
            <a:solidFill>
              <a:srgbClr val="362F4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4103" y="5831823"/>
            <a:ext cx="949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* Необходимо </a:t>
            </a:r>
            <a:r>
              <a:rPr lang="ru-RU" sz="1600" i="1" dirty="0" smtClean="0"/>
              <a:t>отметить</a:t>
            </a:r>
            <a:r>
              <a:rPr lang="ru-RU" i="1" dirty="0" smtClean="0"/>
              <a:t> дилерские центры других брендов 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755959" y="6511677"/>
            <a:ext cx="413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дистрибьютор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KGM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АО «РЭКС Моторс»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58" y="292759"/>
            <a:ext cx="1433209" cy="3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25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558</Words>
  <Application>Microsoft Office PowerPoint</Application>
  <PresentationFormat>Широкоэкранный</PresentationFormat>
  <Paragraphs>119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Microsoft YaHei</vt:lpstr>
      <vt:lpstr>Microsoft YaHei</vt:lpstr>
      <vt:lpstr>Arial</vt:lpstr>
      <vt:lpstr>Calibri</vt:lpstr>
      <vt:lpstr>Calibri Light</vt:lpstr>
      <vt:lpstr>Modern H Medium</vt:lpstr>
      <vt:lpstr>Tactic Sans</vt:lpstr>
      <vt:lpstr>가는각진제목체</vt:lpstr>
      <vt:lpstr>Тема Office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Сербулов Дмитрий Юрьевич</dc:creator>
  <cp:lastModifiedBy>Гольдман Елена Юльевна</cp:lastModifiedBy>
  <cp:revision>22</cp:revision>
  <dcterms:created xsi:type="dcterms:W3CDTF">2024-08-28T13:50:40Z</dcterms:created>
  <dcterms:modified xsi:type="dcterms:W3CDTF">2024-09-26T13:46:58Z</dcterms:modified>
</cp:coreProperties>
</file>